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1131" r:id="rId4"/>
    <p:sldId id="260" r:id="rId5"/>
    <p:sldId id="1135" r:id="rId6"/>
    <p:sldId id="1141" r:id="rId7"/>
    <p:sldId id="266" r:id="rId8"/>
    <p:sldId id="1136" r:id="rId9"/>
    <p:sldId id="1069" r:id="rId10"/>
    <p:sldId id="1137" r:id="rId11"/>
    <p:sldId id="267" r:id="rId12"/>
    <p:sldId id="263" r:id="rId13"/>
    <p:sldId id="264" r:id="rId14"/>
    <p:sldId id="1142" r:id="rId15"/>
    <p:sldId id="1143" r:id="rId16"/>
    <p:sldId id="298" r:id="rId17"/>
    <p:sldId id="1144" r:id="rId18"/>
    <p:sldId id="1145" r:id="rId19"/>
    <p:sldId id="1138" r:id="rId20"/>
    <p:sldId id="1139" r:id="rId21"/>
    <p:sldId id="1140" r:id="rId22"/>
    <p:sldId id="261" r:id="rId23"/>
    <p:sldId id="262" r:id="rId24"/>
    <p:sldId id="1130" r:id="rId25"/>
    <p:sldId id="1132" r:id="rId26"/>
    <p:sldId id="1102" r:id="rId27"/>
    <p:sldId id="1103" r:id="rId28"/>
    <p:sldId id="258" r:id="rId29"/>
    <p:sldId id="1105" r:id="rId30"/>
    <p:sldId id="268" r:id="rId31"/>
    <p:sldId id="269" r:id="rId32"/>
    <p:sldId id="270" r:id="rId33"/>
    <p:sldId id="1063" r:id="rId34"/>
    <p:sldId id="1066" r:id="rId35"/>
    <p:sldId id="1125" r:id="rId36"/>
    <p:sldId id="1064" r:id="rId37"/>
    <p:sldId id="1133" r:id="rId38"/>
    <p:sldId id="1065" r:id="rId39"/>
    <p:sldId id="1120" r:id="rId40"/>
    <p:sldId id="1028" r:id="rId41"/>
    <p:sldId id="113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8"/>
    <p:restoredTop sz="96327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7/29/23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0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2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29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blob/main/doc/deliverables.md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Text + Context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Final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Aug 3, 2023</a:t>
            </a:r>
          </a:p>
          <a:p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8D67B2-9286-3307-97AF-EFA373C9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E6BE-4E0F-2BA2-4C9A-27838C2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 practical solutions to real problems</a:t>
            </a:r>
          </a:p>
          <a:p>
            <a:pPr lvl="1"/>
            <a:r>
              <a:rPr lang="en-US" dirty="0"/>
              <a:t>Recommendations: What should I read?  Cite?</a:t>
            </a:r>
          </a:p>
          <a:p>
            <a:pPr lvl="1"/>
            <a:r>
              <a:rPr lang="en-US" dirty="0"/>
              <a:t>Too many benchmarks are unrealistic (small, clean)</a:t>
            </a:r>
          </a:p>
          <a:p>
            <a:r>
              <a:rPr lang="en-US" dirty="0"/>
              <a:t>Realities</a:t>
            </a:r>
          </a:p>
          <a:p>
            <a:pPr lvl="1"/>
            <a:r>
              <a:rPr lang="en-US" dirty="0"/>
              <a:t>Literature is large and growing (doubles every 9 years)</a:t>
            </a:r>
          </a:p>
          <a:p>
            <a:pPr lvl="1"/>
            <a:r>
              <a:rPr lang="en-US" dirty="0"/>
              <a:t>Dirty Data (Values are missing and incorrect)</a:t>
            </a:r>
          </a:p>
          <a:p>
            <a:r>
              <a:rPr lang="en-US" dirty="0"/>
              <a:t>Scale</a:t>
            </a:r>
          </a:p>
          <a:p>
            <a:pPr lvl="1"/>
            <a:r>
              <a:rPr lang="en-US" dirty="0"/>
              <a:t>How do space, time and loss scale with size of citation graph?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6369C-CA3E-20D4-64ED-7735CFB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74E61-FF2F-F9D6-E167-78200BC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2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F6EBE-972A-A022-A894-BDF79823DFB9}"/>
              </a:ext>
            </a:extLst>
          </p:cNvPr>
          <p:cNvSpPr txBox="1"/>
          <p:nvPr/>
        </p:nvSpPr>
        <p:spPr>
          <a:xfrm>
            <a:off x="10224945" y="1886133"/>
            <a:ext cx="1034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(31%)</a:t>
            </a:r>
          </a:p>
        </p:txBody>
      </p:sp>
    </p:spTree>
    <p:extLst>
      <p:ext uri="{BB962C8B-B14F-4D97-AF65-F5344CB8AC3E}">
        <p14:creationId xmlns:p14="http://schemas.microsoft.com/office/powerpoint/2010/main" val="86667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75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Timeliness</a:t>
                </a:r>
              </a:p>
              <a:p>
                <a:pPr lvl="1"/>
                <a:r>
                  <a:rPr lang="en-US" sz="2800" dirty="0"/>
                  <a:t>Web companies keep indexes up to date (web is a moving target)</a:t>
                </a:r>
              </a:p>
              <a:p>
                <a:pPr lvl="1"/>
                <a:r>
                  <a:rPr lang="en-US" sz="2800" dirty="0"/>
                  <a:t>Ditto for Academic Search</a:t>
                </a:r>
              </a:p>
              <a:p>
                <a:r>
                  <a:rPr lang="en-US" sz="3200" dirty="0"/>
                  <a:t>Standard Benchmarks: based on</a:t>
                </a:r>
              </a:p>
              <a:p>
                <a:pPr lvl="1"/>
                <a:r>
                  <a:rPr lang="en-US" sz="2800" dirty="0"/>
                  <a:t>Small document collections</a:t>
                </a:r>
              </a:p>
              <a:p>
                <a:pPr lvl="1"/>
                <a:r>
                  <a:rPr lang="en-US" sz="2800" dirty="0"/>
                  <a:t>Frozen from a few years ago</a:t>
                </a:r>
              </a:p>
              <a:p>
                <a:pPr lvl="1"/>
                <a:r>
                  <a:rPr lang="en-US" sz="2800" dirty="0"/>
                  <a:t>OGB: Open Graph Benchmark</a:t>
                </a:r>
              </a:p>
              <a:p>
                <a:pPr lvl="2"/>
                <a:r>
                  <a:rPr lang="en-US" sz="2400" dirty="0"/>
                  <a:t>3M docs (OGB)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sz="2400" dirty="0"/>
                  <a:t> docs (S2)</a:t>
                </a: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8DBAFCF8-EEA3-34FF-BD0B-76E646436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164766" cy="4351338"/>
              </a:xfrm>
              <a:blipFill>
                <a:blip r:embed="rId2"/>
                <a:stretch>
                  <a:fillRect l="-2263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9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BEBA06DC-1485-3E50-A612-AE4F2306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520" y="5176837"/>
            <a:ext cx="2086576" cy="14532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D0B1C6-9464-C85F-7E32-E5802AF7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Benchmarks (e.g., OGB, </a:t>
            </a:r>
            <a:r>
              <a:rPr lang="en-US" dirty="0" err="1"/>
              <a:t>SciRepEval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are Small, Static &amp; Clean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40EF8-5988-AFDF-8405-4296215EE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OGB (Open Graph Benchmark)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D2C385-316F-2BDA-35F5-77840A085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Nodes (papers): 3M</a:t>
            </a:r>
          </a:p>
          <a:p>
            <a:r>
              <a:rPr lang="en-US" dirty="0"/>
              <a:t>Static </a:t>
            </a:r>
          </a:p>
          <a:p>
            <a:pPr lvl="1"/>
            <a:r>
              <a:rPr lang="en-US" dirty="0"/>
              <a:t>(Frozen for KDD-2021 CUP)</a:t>
            </a:r>
          </a:p>
          <a:p>
            <a:pPr lvl="1"/>
            <a:r>
              <a:rPr lang="en-US" dirty="0"/>
              <a:t>Train: before 20??</a:t>
            </a:r>
          </a:p>
          <a:p>
            <a:pPr lvl="1"/>
            <a:r>
              <a:rPr lang="en-US" dirty="0"/>
              <a:t>Test: 20??</a:t>
            </a:r>
          </a:p>
          <a:p>
            <a:r>
              <a:rPr lang="en-US" dirty="0"/>
              <a:t>Nearly all papers have both</a:t>
            </a:r>
          </a:p>
          <a:p>
            <a:pPr lvl="1"/>
            <a:r>
              <a:rPr lang="en-US" dirty="0"/>
              <a:t>Vectors (from word2vec)</a:t>
            </a:r>
          </a:p>
          <a:p>
            <a:pPr lvl="1"/>
            <a:r>
              <a:rPr lang="en-US" dirty="0"/>
              <a:t>Links (from citation graph)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820F1-ABD7-A4CF-C5BB-E62646C57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E337DC-50DA-C767-9EC0-BF522BF990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Nodes (papers): 200+ M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Doubles every 9 years</a:t>
            </a:r>
          </a:p>
          <a:p>
            <a:r>
              <a:rPr lang="en-US" dirty="0"/>
              <a:t>Many papers with missing values</a:t>
            </a:r>
          </a:p>
          <a:p>
            <a:pPr lvl="1"/>
            <a:r>
              <a:rPr lang="en-US" dirty="0"/>
              <a:t>Many missing vectors</a:t>
            </a:r>
          </a:p>
          <a:p>
            <a:pPr lvl="2"/>
            <a:r>
              <a:rPr lang="en-US" dirty="0"/>
              <a:t>(based on abstracts)</a:t>
            </a:r>
          </a:p>
          <a:p>
            <a:pPr lvl="1"/>
            <a:r>
              <a:rPr lang="en-US" dirty="0"/>
              <a:t>Many missing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85FD-44F2-111E-A0B6-BF5E690D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68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>
            <a:spLocks noGrp="1"/>
          </p:cNvSpPr>
          <p:nvPr>
            <p:ph type="title"/>
          </p:nvPr>
        </p:nvSpPr>
        <p:spPr>
          <a:xfrm>
            <a:off x="5813600" y="3620567"/>
            <a:ext cx="9692000" cy="8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Benchmarks</a:t>
            </a:r>
            <a:endParaRPr/>
          </a:p>
        </p:txBody>
      </p:sp>
      <p:graphicFrame>
        <p:nvGraphicFramePr>
          <p:cNvPr id="611" name="Google Shape;611;p55"/>
          <p:cNvGraphicFramePr/>
          <p:nvPr/>
        </p:nvGraphicFramePr>
        <p:xfrm>
          <a:off x="322134" y="443434"/>
          <a:ext cx="11360767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Dataset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Node Raw Features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ogbl-citation2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128 (eg. word2vec)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Semantic scholar 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2B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768 (eg. Bert)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2" name="Google Shape;61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01" y="1924301"/>
            <a:ext cx="4818132" cy="481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EDE7-59A1-EAAD-6CF9-B5B051F8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Standard Benchmarks are Small, Static &amp; Clean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92FC-A670-4499-EFD6-64A83E098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 (Semantic Scholar)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16CA9-E038-6192-F13C-B8F081627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: Fewer Missing Values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712B-9D7A-17EF-B180-9DE33462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3B11B-9F64-430A-C298-F2C09329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903BBA9-78E8-796C-2C60-B682DF84C8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749" y="2824789"/>
            <a:ext cx="6559825" cy="3275312"/>
          </a:xfrm>
          <a:prstGeom prst="rect">
            <a:avLst/>
          </a:prstGeom>
        </p:spPr>
      </p:pic>
      <p:pic>
        <p:nvPicPr>
          <p:cNvPr id="10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89762E96-D4D7-132B-0A34-53531346C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9" y="2551246"/>
            <a:ext cx="3715820" cy="2587959"/>
          </a:xfrm>
        </p:spPr>
      </p:pic>
    </p:spTree>
    <p:extLst>
      <p:ext uri="{BB962C8B-B14F-4D97-AF65-F5344CB8AC3E}">
        <p14:creationId xmlns:p14="http://schemas.microsoft.com/office/powerpoint/2010/main" val="3180065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Spoiler Alert:</a:t>
            </a:r>
            <a:br>
              <a:rPr lang="en-US" dirty="0"/>
            </a:br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3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A509-7EBF-EDD0-5033-A0089A7C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AF87-FBC6-9D07-EA33-57704BC22C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How do losses scale </a:t>
            </a:r>
          </a:p>
          <a:p>
            <a:pPr lvl="2"/>
            <a:r>
              <a:rPr lang="en-US" dirty="0"/>
              <a:t>with size of citation graph?</a:t>
            </a:r>
          </a:p>
          <a:p>
            <a:pPr lvl="1"/>
            <a:r>
              <a:rPr lang="en-US" dirty="0"/>
              <a:t>How do losses scale with time?</a:t>
            </a:r>
          </a:p>
          <a:p>
            <a:pPr lvl="2"/>
            <a:r>
              <a:rPr lang="en-US" dirty="0"/>
              <a:t>Weather forecasting:</a:t>
            </a:r>
          </a:p>
          <a:p>
            <a:pPr lvl="2"/>
            <a:r>
              <a:rPr lang="en-US" dirty="0"/>
              <a:t>Short-term is easier than long-term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A0295-1100-8971-82C1-54BD9A1DDB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63CBB-BED3-7874-E5E2-A30A0F8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3B54-92E9-2A8A-1741-1E23F6DA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1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 (S2): Significant Effort    </a:t>
            </a:r>
            <a:r>
              <a:rPr lang="en" sz="24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2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3082203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D4A30E-9113-38DA-A882-E1B2EE98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&amp; Evaluations:</a:t>
            </a:r>
            <a:br>
              <a:rPr lang="en-US" dirty="0"/>
            </a:br>
            <a:r>
              <a:rPr lang="en-US" dirty="0"/>
              <a:t>How do losses scale with size of citation graph?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628C18-0EE9-6676-E4D5-839DB3A11F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will distribute</a:t>
            </a:r>
          </a:p>
          <a:p>
            <a:pPr lvl="1"/>
            <a:r>
              <a:rPr lang="en-US" dirty="0"/>
              <a:t>Bins: </a:t>
            </a:r>
            <a:r>
              <a:rPr lang="en-US" dirty="0" err="1"/>
              <a:t>CorpusIds</a:t>
            </a:r>
            <a:endParaRPr lang="en-US" dirty="0"/>
          </a:p>
          <a:p>
            <a:pPr lvl="1"/>
            <a:r>
              <a:rPr lang="en-US" dirty="0"/>
              <a:t>Graphs &amp; Embeddings for bins</a:t>
            </a:r>
          </a:p>
          <a:p>
            <a:pPr lvl="2"/>
            <a:r>
              <a:rPr lang="en-US" dirty="0"/>
              <a:t>with indexes for ANN</a:t>
            </a:r>
          </a:p>
          <a:p>
            <a:pPr lvl="1"/>
            <a:r>
              <a:rPr lang="en-US" dirty="0"/>
              <a:t>Benchmarks for Experiments</a:t>
            </a:r>
          </a:p>
          <a:p>
            <a:pPr lvl="2"/>
            <a:r>
              <a:rPr lang="en-US" dirty="0"/>
              <a:t>Intrinsic</a:t>
            </a:r>
          </a:p>
          <a:p>
            <a:pPr lvl="3"/>
            <a:r>
              <a:rPr lang="en-US" dirty="0"/>
              <a:t>Perplexity</a:t>
            </a:r>
          </a:p>
          <a:p>
            <a:pPr lvl="3"/>
            <a:r>
              <a:rPr lang="en-US" dirty="0"/>
              <a:t>Random Walk</a:t>
            </a:r>
          </a:p>
          <a:p>
            <a:pPr lvl="3"/>
            <a:r>
              <a:rPr lang="en-US" dirty="0"/>
              <a:t>Year Prediction</a:t>
            </a:r>
          </a:p>
          <a:p>
            <a:pPr lvl="3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Extrinsic</a:t>
            </a:r>
          </a:p>
          <a:p>
            <a:pPr lvl="3"/>
            <a:r>
              <a:rPr lang="en-US" dirty="0"/>
              <a:t>Link 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61E0C-42F4-A2B2-5F6A-46C6CEF25B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Perplexity Experiments </a:t>
            </a:r>
          </a:p>
          <a:p>
            <a:pPr lvl="2"/>
            <a:r>
              <a:rPr lang="en-US" dirty="0" err="1"/>
              <a:t>Abteen</a:t>
            </a:r>
            <a:endParaRPr lang="en-US" dirty="0"/>
          </a:p>
          <a:p>
            <a:pPr lvl="1"/>
            <a:r>
              <a:rPr lang="en-US" dirty="0"/>
              <a:t>Random Walk Experiments</a:t>
            </a:r>
          </a:p>
          <a:p>
            <a:pPr lvl="2"/>
            <a:r>
              <a:rPr lang="en-US" dirty="0"/>
              <a:t>Peter, Ken</a:t>
            </a:r>
          </a:p>
          <a:p>
            <a:pPr lvl="1"/>
            <a:r>
              <a:rPr lang="en-US" dirty="0"/>
              <a:t>Link Prediction Experiments</a:t>
            </a:r>
          </a:p>
          <a:p>
            <a:pPr lvl="2"/>
            <a:r>
              <a:rPr lang="en-US" dirty="0"/>
              <a:t>Peter</a:t>
            </a:r>
          </a:p>
          <a:p>
            <a:pPr lvl="1"/>
            <a:r>
              <a:rPr lang="en-US" dirty="0"/>
              <a:t>Year Prediction</a:t>
            </a:r>
          </a:p>
          <a:p>
            <a:pPr lvl="2"/>
            <a:r>
              <a:rPr lang="en-US" dirty="0"/>
              <a:t>Melissa, Shabnam</a:t>
            </a:r>
          </a:p>
          <a:p>
            <a:pPr lvl="1"/>
            <a:r>
              <a:rPr lang="en-US" dirty="0"/>
              <a:t>Related-Work Hypothesis</a:t>
            </a:r>
          </a:p>
          <a:p>
            <a:pPr lvl="2"/>
            <a:r>
              <a:rPr lang="en-US" dirty="0"/>
              <a:t>Rodolfo, John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6F8D4-C744-3D91-5C62-FA53E85D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02F0-800D-4983-C18D-11DA71E3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2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8B39-BECA-20AE-9E77-4749C81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time and space scale with size of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E240-FA8A-30A2-4ED2-36B3EAB7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Standard Embeddings</a:t>
            </a:r>
          </a:p>
          <a:p>
            <a:pPr lvl="2"/>
            <a:r>
              <a:rPr lang="en-US" dirty="0"/>
              <a:t>Specter, </a:t>
            </a:r>
            <a:r>
              <a:rPr lang="en-US" dirty="0" err="1"/>
              <a:t>SciNCL</a:t>
            </a:r>
            <a:r>
              <a:rPr lang="en-US" dirty="0"/>
              <a:t>, </a:t>
            </a:r>
            <a:r>
              <a:rPr lang="en-US" dirty="0" err="1"/>
              <a:t>LinkBERT</a:t>
            </a:r>
            <a:endParaRPr lang="en-US" dirty="0"/>
          </a:p>
          <a:p>
            <a:pPr lvl="1"/>
            <a:r>
              <a:rPr lang="en-US" dirty="0"/>
              <a:t>Proposed embedding (</a:t>
            </a:r>
            <a:r>
              <a:rPr lang="en-US" dirty="0" err="1"/>
              <a:t>ProNE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Ben, 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70EDB-AEC0-199D-538F-785FE15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233-DB1E-1752-6F64-510CD796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C68A93-218F-28D5-1E4F-E45B6736CF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search &gt;&gt; Enterprise</a:t>
            </a:r>
          </a:p>
          <a:p>
            <a:pPr lvl="1"/>
            <a:r>
              <a:rPr lang="en-US" dirty="0"/>
              <a:t>Easier to find stuff in large graphs</a:t>
            </a:r>
          </a:p>
          <a:p>
            <a:pPr lvl="1"/>
            <a:r>
              <a:rPr lang="en-US" dirty="0"/>
              <a:t>than small graphs (enterprise)</a:t>
            </a:r>
          </a:p>
          <a:p>
            <a:r>
              <a:rPr lang="en-US" dirty="0"/>
              <a:t>Approximate Nearest Neighbors</a:t>
            </a:r>
          </a:p>
          <a:p>
            <a:pPr lvl="1"/>
            <a:r>
              <a:rPr lang="en-US" dirty="0"/>
              <a:t>Works better in larger graphs</a:t>
            </a:r>
          </a:p>
          <a:p>
            <a:r>
              <a:rPr lang="en-US" dirty="0"/>
              <a:t>Network Effects (Metcalfe’s Law)</a:t>
            </a:r>
          </a:p>
          <a:p>
            <a:pPr lvl="1"/>
            <a:r>
              <a:rPr lang="en-US" dirty="0"/>
              <a:t>Rich get richer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4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410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5DBBEE7-490E-9AA9-2A95-8CDED4FB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6" y="23735"/>
            <a:ext cx="9021350" cy="6492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78" y="5408341"/>
            <a:ext cx="9019546" cy="94800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3200" dirty="0">
                <a:hlinkClick r:id="rId3"/>
              </a:rPr>
              <a:t>https://github.com/kwchurch/JSALT_Better_Together</a:t>
            </a: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BDFE812-6D22-BE3F-B2BA-7AA337E55C86}"/>
              </a:ext>
            </a:extLst>
          </p:cNvPr>
          <p:cNvSpPr/>
          <p:nvPr/>
        </p:nvSpPr>
        <p:spPr>
          <a:xfrm>
            <a:off x="3871331" y="3958439"/>
            <a:ext cx="1681976" cy="1289642"/>
          </a:xfrm>
          <a:prstGeom prst="wedgeRoundRectCallout">
            <a:avLst>
              <a:gd name="adj1" fmla="val -196681"/>
              <a:gd name="adj2" fmla="val -190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including these slides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/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Embedding: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(N=200M papers,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and K=768 dims) </a:t>
                </a:r>
              </a:p>
            </p:txBody>
          </p:sp>
        </mc:Choice>
        <mc:Fallback xmlns="">
          <p:sp>
            <p:nvSpPr>
              <p:cNvPr id="11" name="Google Shape;192;p14">
                <a:extLst>
                  <a:ext uri="{FF2B5EF4-FFF2-40B4-BE49-F238E27FC236}">
                    <a16:creationId xmlns:a16="http://schemas.microsoft.com/office/drawing/2014/main" id="{0771DFE6-DE61-A236-C369-3FE886D90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8" y="1862254"/>
                <a:ext cx="3248258" cy="1460809"/>
              </a:xfrm>
              <a:prstGeom prst="wedgeRoundRectCallout">
                <a:avLst>
                  <a:gd name="adj1" fmla="val -111610"/>
                  <a:gd name="adj2" fmla="val 89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5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B3622-2D74-B945-19E7-D4FF3147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D68970C-7BCD-6765-EF82-A34E540BF4ED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38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893159" y="5848721"/>
            <a:ext cx="1907471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39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summarize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8602A-F93D-E99B-9D5E-6FD7384A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D8F-7DDC-0E1B-23CA-B99CE662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7D69-4742-AB8F-A19B-DBF0D3C4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</a:t>
            </a:r>
            <a:br>
              <a:rPr lang="en-US" dirty="0"/>
            </a:br>
            <a:r>
              <a:rPr lang="en-US" sz="2200" dirty="0">
                <a:hlinkClick r:id="rId2"/>
              </a:rPr>
              <a:t>https://github.com/kwchurch/JSALT_Better_Together/blob/main/doc/deliverables.md</a:t>
            </a:r>
            <a:r>
              <a:rPr lang="en-US" sz="22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2CFC0-B621-8964-A1C4-CFD071270C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access to literature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Resources: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Many embeddings for many papers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osted models 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HuggingFace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Post code on GitHub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Summarization methods to compare and contrast across small (and large) collections of documents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Support incremental updates to embeddings based on citation graphs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Evaluation: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Better numbers,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as well as better benchmarks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9674EB-CDD8-91B3-FA21-C142F7C728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combinations of text and links are better together (than either by itself)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Establish that citing sentences are useful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Improve methods for assigning papers to reviewers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Theory: Unified framework of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Deep nets and 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Linear Algebra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Bibliometrics: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citations of a paper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 h-index of an author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Find authors that publish too many papers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EE15-87F4-336A-286D-4D9807A0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4E1-3A68-5733-A679-ECA81D0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F292-161F-4BB7-9363-9BAA9812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D4DC53-259B-EC93-589D-A628F84B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10" y="1481067"/>
            <a:ext cx="8485842" cy="68069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5BB-812E-EE8A-D653-BEB929A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5A87B-F316-17C2-6945-7AA60D87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7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7624-D6F6-51BE-92D1-DD514900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08C-6C95-220C-03B9-07D126967C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GitHub: </a:t>
            </a:r>
          </a:p>
          <a:p>
            <a:pPr lvl="1"/>
            <a:r>
              <a:rPr lang="en-US" dirty="0"/>
              <a:t>too much, rough notes, slides</a:t>
            </a:r>
          </a:p>
          <a:p>
            <a:pPr lvl="1"/>
            <a:r>
              <a:rPr lang="en-US" dirty="0"/>
              <a:t>work in progress</a:t>
            </a:r>
          </a:p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Recommendations</a:t>
            </a:r>
          </a:p>
          <a:p>
            <a:pPr lvl="2"/>
            <a:r>
              <a:rPr lang="en-US" dirty="0"/>
              <a:t>Input: queries for documents</a:t>
            </a:r>
          </a:p>
          <a:p>
            <a:pPr lvl="2"/>
            <a:r>
              <a:rPr lang="en-US" dirty="0"/>
              <a:t>Output: recommendations (docs)</a:t>
            </a:r>
          </a:p>
          <a:p>
            <a:pPr lvl="3"/>
            <a:r>
              <a:rPr lang="en-US" dirty="0"/>
              <a:t>What Should I read?  Cite?</a:t>
            </a:r>
          </a:p>
          <a:p>
            <a:pPr lvl="1"/>
            <a:r>
              <a:rPr lang="en-US" dirty="0"/>
              <a:t>doc2vec</a:t>
            </a:r>
          </a:p>
          <a:p>
            <a:pPr lvl="2"/>
            <a:r>
              <a:rPr lang="en-US" dirty="0"/>
              <a:t>Input: </a:t>
            </a:r>
            <a:r>
              <a:rPr lang="en-US" dirty="0" err="1"/>
              <a:t>corpusId</a:t>
            </a:r>
            <a:endParaRPr lang="en-US" dirty="0"/>
          </a:p>
          <a:p>
            <a:pPr lvl="2"/>
            <a:r>
              <a:rPr lang="en-US" dirty="0"/>
              <a:t>Output: vectors (from specter1, specter2, </a:t>
            </a:r>
            <a:r>
              <a:rPr lang="en-US" dirty="0" err="1"/>
              <a:t>scincl</a:t>
            </a:r>
            <a:r>
              <a:rPr lang="en-US" dirty="0"/>
              <a:t>, proposed)</a:t>
            </a:r>
          </a:p>
          <a:p>
            <a:pPr lvl="1"/>
            <a:r>
              <a:rPr lang="en-US" dirty="0"/>
              <a:t>doc2refs</a:t>
            </a:r>
          </a:p>
          <a:p>
            <a:pPr lvl="2"/>
            <a:r>
              <a:rPr lang="en-US" dirty="0"/>
              <a:t>Input: </a:t>
            </a:r>
            <a:r>
              <a:rPr lang="en-US" dirty="0" err="1"/>
              <a:t>corpusId</a:t>
            </a:r>
            <a:endParaRPr lang="en-US" dirty="0"/>
          </a:p>
          <a:p>
            <a:pPr lvl="2"/>
            <a:r>
              <a:rPr lang="en-US" dirty="0"/>
              <a:t>Output: refs (</a:t>
            </a:r>
            <a:r>
              <a:rPr lang="en-US" dirty="0" err="1"/>
              <a:t>corpusIds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643F7-BAD1-1C6C-D3DD-FD206C4A1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Resources </a:t>
            </a:r>
          </a:p>
          <a:p>
            <a:pPr lvl="1"/>
            <a:r>
              <a:rPr lang="en-US" dirty="0"/>
              <a:t>Bulk access to data files behind web server: </a:t>
            </a:r>
          </a:p>
          <a:p>
            <a:pPr lvl="2"/>
            <a:r>
              <a:rPr lang="en-US" dirty="0"/>
              <a:t>citation graph, </a:t>
            </a:r>
          </a:p>
          <a:p>
            <a:pPr lvl="2"/>
            <a:r>
              <a:rPr lang="en-US" dirty="0"/>
              <a:t>embeddings, </a:t>
            </a:r>
          </a:p>
          <a:p>
            <a:pPr lvl="2"/>
            <a:r>
              <a:rPr lang="en-US" dirty="0"/>
              <a:t>indexes for approx. nearest neighbors</a:t>
            </a:r>
          </a:p>
          <a:p>
            <a:pPr lvl="2"/>
            <a:r>
              <a:rPr lang="en-US" dirty="0"/>
              <a:t>pairs of </a:t>
            </a:r>
            <a:r>
              <a:rPr lang="en-US" dirty="0" err="1"/>
              <a:t>corpusIds</a:t>
            </a:r>
            <a:r>
              <a:rPr lang="en-US" dirty="0"/>
              <a:t> with large cosines</a:t>
            </a:r>
          </a:p>
          <a:p>
            <a:r>
              <a:rPr lang="en-US" dirty="0"/>
              <a:t>Evaluations &amp; Benchmarks</a:t>
            </a:r>
          </a:p>
          <a:p>
            <a:pPr lvl="1"/>
            <a:r>
              <a:rPr lang="en-US" dirty="0"/>
              <a:t>Split of 200M </a:t>
            </a:r>
            <a:r>
              <a:rPr lang="en-US" dirty="0" err="1"/>
              <a:t>corpusIds</a:t>
            </a:r>
            <a:r>
              <a:rPr lang="en-US" dirty="0"/>
              <a:t> into 100 bins</a:t>
            </a:r>
          </a:p>
          <a:p>
            <a:pPr lvl="1"/>
            <a:r>
              <a:rPr lang="en-US" dirty="0"/>
              <a:t>2M </a:t>
            </a:r>
            <a:r>
              <a:rPr lang="en-US" dirty="0" err="1"/>
              <a:t>corpusIds</a:t>
            </a:r>
            <a:r>
              <a:rPr lang="en-US" dirty="0"/>
              <a:t> per bin</a:t>
            </a:r>
          </a:p>
          <a:p>
            <a:pPr lvl="1"/>
            <a:r>
              <a:rPr lang="en-US" dirty="0"/>
              <a:t>bins associated with time</a:t>
            </a:r>
          </a:p>
          <a:p>
            <a:pPr lvl="2"/>
            <a:r>
              <a:rPr lang="en-US" dirty="0"/>
              <a:t>oldest 2M papers are in bin 000</a:t>
            </a:r>
          </a:p>
          <a:p>
            <a:pPr lvl="2"/>
            <a:r>
              <a:rPr lang="en-US" dirty="0"/>
              <a:t>newest 2M papers are in bin 099</a:t>
            </a:r>
          </a:p>
          <a:p>
            <a:pPr lvl="1"/>
            <a:r>
              <a:rPr lang="en-US" dirty="0"/>
              <a:t>Intrinsic and Extrinsic evaluations</a:t>
            </a:r>
          </a:p>
          <a:p>
            <a:pPr lvl="2"/>
            <a:r>
              <a:rPr lang="en-US" dirty="0"/>
              <a:t>Perplexity, Random Walks, Link Prediction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ACA2-D8C7-916F-B581-E8E8795F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C6E0C-D9FF-3AD0-0EC4-F6FD9E76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 (S2)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70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25140</TotalTime>
  <Words>2486</Words>
  <Application>Microsoft Macintosh PowerPoint</Application>
  <PresentationFormat>Widescreen</PresentationFormat>
  <Paragraphs>588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Cambria Math</vt:lpstr>
      <vt:lpstr>Times</vt:lpstr>
      <vt:lpstr>Yantramanav</vt:lpstr>
      <vt:lpstr>Office Theme</vt:lpstr>
      <vt:lpstr>Better Together: Text + Context Final Presentation</vt:lpstr>
      <vt:lpstr>Semantic Scholar (S2): Significant Effort    (slide from Dan Weld)</vt:lpstr>
      <vt:lpstr>https://github.com/kwchurch/JSALT_Better_Together </vt:lpstr>
      <vt:lpstr>Better Together: Text (Titles, Abstracts, Body); Context (Citations)</vt:lpstr>
      <vt:lpstr>Query: ``DeepWalk: Online Learning of…’’</vt:lpstr>
      <vt:lpstr>Web Server</vt:lpstr>
      <vt:lpstr>Query: ``On the Dangers of Stochastic Parrots…’’</vt:lpstr>
      <vt:lpstr>Deliverables</vt:lpstr>
      <vt:lpstr>Semantic Scholar (S2)</vt:lpstr>
      <vt:lpstr>Opportunities</vt:lpstr>
      <vt:lpstr>Realities: Missing Values</vt:lpstr>
      <vt:lpstr>Realities</vt:lpstr>
      <vt:lpstr>Global Scientific Output Doubles Every 9 Years</vt:lpstr>
      <vt:lpstr>PowerPoint Presentation</vt:lpstr>
      <vt:lpstr>Standard Benchmarks (e.g., OGB, SciRepEval) are Small, Static &amp; Clean</vt:lpstr>
      <vt:lpstr>Benchmarks</vt:lpstr>
      <vt:lpstr>Standard Benchmarks are Small, Static &amp; Clean</vt:lpstr>
      <vt:lpstr>Spoiler Alert: Better-Together Conjectures</vt:lpstr>
      <vt:lpstr>Proposal: Bins</vt:lpstr>
      <vt:lpstr>Resources &amp; Evaluations: How do losses scale with size of citation graph?</vt:lpstr>
      <vt:lpstr>How do time and space scale with size of graph?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Value: Author Contributions + Audience Appreciation (Literature is a conversation, like social media)</vt:lpstr>
      <vt:lpstr>Citing Sentences</vt:lpstr>
      <vt:lpstr>Document Similarities: Use Cases</vt:lpstr>
      <vt:lpstr>Document Similarities: Use Cases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Random Walks</vt:lpstr>
      <vt:lpstr>Cos-Dist: Multiple Views of Similarity</vt:lpstr>
      <vt:lpstr>Realities: Missing Values</vt:lpstr>
      <vt:lpstr>Summaries</vt:lpstr>
      <vt:lpstr>Summarization Baselines</vt:lpstr>
      <vt:lpstr>Summarization: Compare &amp; Contrast (Do not summarize each doc, one at a time)</vt:lpstr>
      <vt:lpstr>Deliverables https://github.com/kwchurch/JSALT_Better_Together/blob/main/doc/deliverables.md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119</cp:revision>
  <dcterms:created xsi:type="dcterms:W3CDTF">2023-06-05T19:42:53Z</dcterms:created>
  <dcterms:modified xsi:type="dcterms:W3CDTF">2023-07-30T12:34:54Z</dcterms:modified>
</cp:coreProperties>
</file>